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793" r:id="rId2"/>
    <p:sldId id="804" r:id="rId3"/>
    <p:sldId id="794" r:id="rId4"/>
    <p:sldId id="800" r:id="rId5"/>
    <p:sldId id="799" r:id="rId6"/>
    <p:sldId id="798" r:id="rId7"/>
    <p:sldId id="797" r:id="rId8"/>
    <p:sldId id="796" r:id="rId9"/>
    <p:sldId id="80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C4286"/>
    <a:srgbClr val="CCE0F2"/>
    <a:srgbClr val="005AA5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54928" y="3700874"/>
            <a:ext cx="6889072" cy="406265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anose="02040503050406030204" pitchFamily="18" charset="0"/>
              <a:ea typeface="Cambria" panose="02040503050406030204" pitchFamily="18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Roboto Medium" panose="02000000000000000000" pitchFamily="2" charset="0"/>
              </a:rPr>
              <a:t>«</a:t>
            </a:r>
            <a:r>
              <a:rPr lang="ru-RU" alt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Roboto Medium" panose="02000000000000000000" pitchFamily="2" charset="0"/>
              </a:rPr>
              <a:t>ЛАТИНСКАЯ ОСНОВА </a:t>
            </a:r>
          </a:p>
          <a:p>
            <a:pPr algn="ctr"/>
            <a:r>
              <a:rPr lang="ru-RU" alt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Roboto Medium" panose="02000000000000000000" pitchFamily="2" charset="0"/>
              </a:rPr>
              <a:t>РУССКОЙ ТЕРМИНОЛОГИИ</a:t>
            </a:r>
            <a:r>
              <a:rPr lang="ru-RU" altLang="ru-RU" sz="27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Roboto Medium" panose="02000000000000000000" pitchFamily="2" charset="0"/>
              </a:rPr>
              <a:t>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Cambria" panose="02040503050406030204" pitchFamily="18" charset="0"/>
              <a:ea typeface="Cambria" panose="02040503050406030204" pitchFamily="18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anose="02040503050406030204" pitchFamily="18" charset="0"/>
              <a:ea typeface="Cambria" panose="02040503050406030204" pitchFamily="18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123658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ru-RU" alt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Roboto Medium" panose="02000000000000000000" pitchFamily="2" charset="0"/>
              </a:rPr>
              <a:t>Кафедра русского языка и культуры речи</a:t>
            </a:r>
          </a:p>
          <a:p>
            <a:pPr algn="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70520" y="742949"/>
            <a:ext cx="8158572" cy="808989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Цель освоения дисциплины –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57826" y="1354570"/>
            <a:ext cx="8315653" cy="50773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дать обучающимся системное представление о латинском языке как основе огромного пласта международной и русской терминологии; привить им способность к профессиональному и научному общению с использованием юридических терминов.</a:t>
            </a:r>
          </a:p>
          <a:p>
            <a:pPr marL="0" indent="0" algn="just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85303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226" y="159335"/>
            <a:ext cx="952381" cy="666667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B05A5E02-8E9E-4764-91D3-7261F99556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786" y="2902998"/>
            <a:ext cx="7057732" cy="3431254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75982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379" y="842241"/>
            <a:ext cx="8119411" cy="401406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Задачи: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379" y="1243647"/>
            <a:ext cx="8119411" cy="5177203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теоретическое и практическое освоение латинской юридической терминологии и лексики;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овладение этимологической основой современной юридической терминологии (названий документов, должностей, деловых юридических отношений и действий, понятий юридической деятельности);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выработка навыков чтения и адекватного понимания латинских терминов, юридических формул и процессуальных выражений;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формирование способности осуществлять профессиональное и научное общение с использованием русских юридических формул, процессуальных выражений и терминов, базирующихся на основе латинского языка.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226" y="159335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658" y="755372"/>
            <a:ext cx="8199132" cy="1080776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Дисциплина предназначается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826" y="1836148"/>
            <a:ext cx="8328682" cy="4609726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обучающимся по направлению подготовки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u="sng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40.03.01 Юриспруденция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400" b="1" u="sng" dirty="0">
              <a:solidFill>
                <a:srgbClr val="2C428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400" b="1" u="sng" dirty="0">
              <a:solidFill>
                <a:srgbClr val="2C428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2C428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Прокурорско-следственный профиль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Уголовно-правовой профиль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Гражданско-правовой профиль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Следственно-судебный профиль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Судебно-адвокатский профиль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2C428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  <p:pic>
        <p:nvPicPr>
          <p:cNvPr id="1026" name="Picture 2" descr="Заочники, платники, магистранты: как выглядит юридическое образование в  России - новости Право.ру">
            <a:extLst>
              <a:ext uri="{FF2B5EF4-FFF2-40B4-BE49-F238E27FC236}">
                <a16:creationId xmlns:a16="http://schemas.microsoft.com/office/drawing/2014/main" id="{0091A327-3427-4D7F-8898-12FDC6C35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529" y="3745613"/>
            <a:ext cx="2481197" cy="2478319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658" y="923279"/>
            <a:ext cx="8199132" cy="71293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рамках курса изучаются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825" y="1636217"/>
            <a:ext cx="8428343" cy="483969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латинизмы в русском языке, их особенности и сферы употребления;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классификации терминов латинского происхождения в разных отраслях знания;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латинские и древнегреческие словообразовательные элементы в русских терминах;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юридические термины в русском языке и их классификации;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внешние и внутренние факторы формирования юридической терминологии;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сферы функционирования юридической терминологии;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тематические группы терминов римского права.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5" y="409939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379" y="1128653"/>
            <a:ext cx="8186103" cy="58206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Тематический план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57" y="1807280"/>
            <a:ext cx="8378509" cy="4693045"/>
          </a:xfrm>
        </p:spPr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Тема 1. Понятие русской терминологии. Терминологические системы разных отраслей знаний.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Тема 2. Русская терминология с точки зрения ее происхождения.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Тема 3. Латинские термины в юридической сфере.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Тема 4. Латинский язык как основа юридической терминологии древних римлян.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Тема 5. Тематические группы терминов римского права.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Тема 6. Латинская юридическая афористика как отражение правовой культуры древних римлян.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657" y="842644"/>
            <a:ext cx="8378514" cy="653729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Формы аудиторной и самостоятельной работы: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57" y="1496372"/>
            <a:ext cx="8199133" cy="51508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беседа;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круглый стол;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теоретический опрос;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индивидуальная/ парная/ групповая работа;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выполнение заданий разного уровня сложности;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анализ текстов на латинском языке и их перевод на русский язык;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проектная работа, результатом которой будет собственная классификация терминов законодательных актов.</a:t>
            </a: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52702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162996"/>
            <a:ext cx="952381" cy="666667"/>
          </a:xfrm>
          <a:prstGeom prst="rect">
            <a:avLst/>
          </a:prstGeom>
        </p:spPr>
      </p:pic>
      <p:pic>
        <p:nvPicPr>
          <p:cNvPr id="12" name="Объект 4">
            <a:extLst>
              <a:ext uri="{FF2B5EF4-FFF2-40B4-BE49-F238E27FC236}">
                <a16:creationId xmlns:a16="http://schemas.microsoft.com/office/drawing/2014/main" id="{6EAED238-F319-443D-AF82-48EBF9473A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082" y="4419418"/>
            <a:ext cx="2824359" cy="2001881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603" y="1237626"/>
            <a:ext cx="8298794" cy="94222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ru-RU" sz="24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Основные положения дисциплины могут быть использованы при изучении следующих дисциплин:</a:t>
            </a:r>
            <a:endParaRPr lang="ru-RU" sz="28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603" y="2382236"/>
            <a:ext cx="8184187" cy="406582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20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конституционное право зарубежных стран,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история государства и права России,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административное право,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муниципальное право,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уголовное право,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трудовое право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и мн. др.                              </a:t>
            </a:r>
            <a: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Стопка книг и шапочка студента / Обучение / Изобилие картинок anasko.ru">
            <a:extLst>
              <a:ext uri="{FF2B5EF4-FFF2-40B4-BE49-F238E27FC236}">
                <a16:creationId xmlns:a16="http://schemas.microsoft.com/office/drawing/2014/main" id="{AA02F83C-DF9B-4B7D-B250-19FC227204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957" y="3455131"/>
            <a:ext cx="2278355" cy="2449707"/>
          </a:xfrm>
          <a:prstGeom prst="rect">
            <a:avLst/>
          </a:prstGeom>
          <a:solidFill>
            <a:schemeClr val="accent1"/>
          </a:solidFill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30884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361460" y="4444166"/>
            <a:ext cx="6702640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1511</TotalTime>
  <Words>377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Book Antiqua</vt:lpstr>
      <vt:lpstr>Calibri</vt:lpstr>
      <vt:lpstr>Calibri Light</vt:lpstr>
      <vt:lpstr>Cambria</vt:lpstr>
      <vt:lpstr>Roboto Medium</vt:lpstr>
      <vt:lpstr>Wingdings</vt:lpstr>
      <vt:lpstr>Тема Office</vt:lpstr>
      <vt:lpstr>Презентация PowerPoint</vt:lpstr>
      <vt:lpstr>Цель освоения дисциплины –</vt:lpstr>
      <vt:lpstr>Задачи:</vt:lpstr>
      <vt:lpstr>Дисциплина предназначается</vt:lpstr>
      <vt:lpstr>В рамках курса изучаются</vt:lpstr>
      <vt:lpstr>Тематический план</vt:lpstr>
      <vt:lpstr>Формы аудиторной и самостоятельной работы:</vt:lpstr>
      <vt:lpstr>Основные положения дисциплины могут быть использованы при изучении следующих дисциплин: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ЛЕНА</cp:lastModifiedBy>
  <cp:revision>162</cp:revision>
  <dcterms:created xsi:type="dcterms:W3CDTF">2020-12-02T14:35:45Z</dcterms:created>
  <dcterms:modified xsi:type="dcterms:W3CDTF">2022-01-31T15:50:47Z</dcterms:modified>
</cp:coreProperties>
</file>